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nva Sans" panose="020B0604020202020204" charset="0"/>
      <p:regular r:id="rId14"/>
    </p:embeddedFont>
    <p:embeddedFont>
      <p:font typeface="Lucida Fax" panose="02060602050505020204" pitchFamily="18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5194" y="-733671"/>
            <a:ext cx="5355572" cy="5877171"/>
          </a:xfrm>
          <a:custGeom>
            <a:avLst/>
            <a:gdLst/>
            <a:ahLst/>
            <a:cxnLst/>
            <a:rect l="l" t="t" r="r" b="b"/>
            <a:pathLst>
              <a:path w="5355572" h="5877171">
                <a:moveTo>
                  <a:pt x="0" y="0"/>
                </a:moveTo>
                <a:lnTo>
                  <a:pt x="5355572" y="0"/>
                </a:lnTo>
                <a:lnTo>
                  <a:pt x="5355572" y="5877171"/>
                </a:lnTo>
                <a:lnTo>
                  <a:pt x="0" y="587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332582" y="-1537984"/>
            <a:ext cx="6597249" cy="3075967"/>
          </a:xfrm>
          <a:custGeom>
            <a:avLst/>
            <a:gdLst/>
            <a:ahLst/>
            <a:cxnLst/>
            <a:rect l="l" t="t" r="r" b="b"/>
            <a:pathLst>
              <a:path w="6597249" h="3075967">
                <a:moveTo>
                  <a:pt x="0" y="0"/>
                </a:moveTo>
                <a:lnTo>
                  <a:pt x="6597249" y="0"/>
                </a:lnTo>
                <a:lnTo>
                  <a:pt x="6597249" y="3075968"/>
                </a:lnTo>
                <a:lnTo>
                  <a:pt x="0" y="307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29831" y="2362275"/>
            <a:ext cx="7499556" cy="4199751"/>
          </a:xfrm>
          <a:custGeom>
            <a:avLst/>
            <a:gdLst/>
            <a:ahLst/>
            <a:cxnLst/>
            <a:rect l="l" t="t" r="r" b="b"/>
            <a:pathLst>
              <a:path w="7499556" h="4199751">
                <a:moveTo>
                  <a:pt x="0" y="0"/>
                </a:moveTo>
                <a:lnTo>
                  <a:pt x="7499556" y="0"/>
                </a:lnTo>
                <a:lnTo>
                  <a:pt x="7499556" y="4199751"/>
                </a:lnTo>
                <a:lnTo>
                  <a:pt x="0" y="419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836415" y="6352306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8" y="0"/>
                </a:lnTo>
                <a:lnTo>
                  <a:pt x="5059688" y="5741490"/>
                </a:lnTo>
                <a:lnTo>
                  <a:pt x="0" y="5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52436" y="-1865322"/>
            <a:ext cx="6150745" cy="5766324"/>
          </a:xfrm>
          <a:custGeom>
            <a:avLst/>
            <a:gdLst/>
            <a:ahLst/>
            <a:cxnLst/>
            <a:rect l="l" t="t" r="r" b="b"/>
            <a:pathLst>
              <a:path w="6150745" h="5766324">
                <a:moveTo>
                  <a:pt x="0" y="0"/>
                </a:moveTo>
                <a:lnTo>
                  <a:pt x="6150746" y="0"/>
                </a:lnTo>
                <a:lnTo>
                  <a:pt x="6150746" y="5766323"/>
                </a:lnTo>
                <a:lnTo>
                  <a:pt x="0" y="576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511658" y="-3227374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7" y="0"/>
                </a:lnTo>
                <a:lnTo>
                  <a:pt x="4085367" y="5586827"/>
                </a:lnTo>
                <a:lnTo>
                  <a:pt x="0" y="55868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93830" y="5310391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36415" y="3901001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50"/>
                </a:lnTo>
                <a:lnTo>
                  <a:pt x="0" y="5322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31207" y="8338429"/>
            <a:ext cx="4656793" cy="5322050"/>
          </a:xfrm>
          <a:custGeom>
            <a:avLst/>
            <a:gdLst/>
            <a:ahLst/>
            <a:cxnLst/>
            <a:rect l="l" t="t" r="r" b="b"/>
            <a:pathLst>
              <a:path w="4656793" h="5322050">
                <a:moveTo>
                  <a:pt x="0" y="0"/>
                </a:moveTo>
                <a:lnTo>
                  <a:pt x="4656793" y="0"/>
                </a:lnTo>
                <a:lnTo>
                  <a:pt x="4656793" y="5322049"/>
                </a:lnTo>
                <a:lnTo>
                  <a:pt x="0" y="5322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8023" y="-4053683"/>
            <a:ext cx="6591954" cy="5710280"/>
          </a:xfrm>
          <a:custGeom>
            <a:avLst/>
            <a:gdLst/>
            <a:ahLst/>
            <a:cxnLst/>
            <a:rect l="l" t="t" r="r" b="b"/>
            <a:pathLst>
              <a:path w="6591954" h="5710280">
                <a:moveTo>
                  <a:pt x="0" y="0"/>
                </a:moveTo>
                <a:lnTo>
                  <a:pt x="6591954" y="0"/>
                </a:lnTo>
                <a:lnTo>
                  <a:pt x="6591954" y="5710280"/>
                </a:lnTo>
                <a:lnTo>
                  <a:pt x="0" y="57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194310">
            <a:off x="8409323" y="7829528"/>
            <a:ext cx="6128048" cy="5913567"/>
          </a:xfrm>
          <a:custGeom>
            <a:avLst/>
            <a:gdLst/>
            <a:ahLst/>
            <a:cxnLst/>
            <a:rect l="l" t="t" r="r" b="b"/>
            <a:pathLst>
              <a:path w="6128048" h="5913567">
                <a:moveTo>
                  <a:pt x="0" y="0"/>
                </a:moveTo>
                <a:lnTo>
                  <a:pt x="6128049" y="0"/>
                </a:lnTo>
                <a:lnTo>
                  <a:pt x="6128049" y="5913566"/>
                </a:lnTo>
                <a:lnTo>
                  <a:pt x="0" y="59135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02696" y="9223051"/>
            <a:ext cx="7941304" cy="4030212"/>
          </a:xfrm>
          <a:custGeom>
            <a:avLst/>
            <a:gdLst/>
            <a:ahLst/>
            <a:cxnLst/>
            <a:rect l="l" t="t" r="r" b="b"/>
            <a:pathLst>
              <a:path w="7941304" h="4030212">
                <a:moveTo>
                  <a:pt x="0" y="0"/>
                </a:moveTo>
                <a:lnTo>
                  <a:pt x="7941304" y="0"/>
                </a:lnTo>
                <a:lnTo>
                  <a:pt x="7941304" y="4030212"/>
                </a:lnTo>
                <a:lnTo>
                  <a:pt x="0" y="4030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5058632" y="8780991"/>
            <a:ext cx="4085368" cy="5586827"/>
          </a:xfrm>
          <a:custGeom>
            <a:avLst/>
            <a:gdLst/>
            <a:ahLst/>
            <a:cxnLst/>
            <a:rect l="l" t="t" r="r" b="b"/>
            <a:pathLst>
              <a:path w="4085368" h="5586827">
                <a:moveTo>
                  <a:pt x="0" y="0"/>
                </a:moveTo>
                <a:lnTo>
                  <a:pt x="4085368" y="0"/>
                </a:lnTo>
                <a:lnTo>
                  <a:pt x="4085368" y="5586828"/>
                </a:lnTo>
                <a:lnTo>
                  <a:pt x="0" y="5586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7721" y="1755301"/>
            <a:ext cx="17094767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7"/>
              </a:lnSpc>
            </a:pPr>
            <a:r>
              <a:rPr lang="en-US" sz="6600" b="1" spc="-342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PROJECT  ASSESSMENT 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33600" y="3135979"/>
            <a:ext cx="15392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5"/>
              </a:lnSpc>
            </a:pPr>
            <a:r>
              <a:rPr lang="en-US" sz="3600" b="1" spc="660" dirty="0">
                <a:solidFill>
                  <a:srgbClr val="494949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 Bold"/>
              </a:rPr>
              <a:t>Course: Deep Learning and Reinforcement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9352" y="5544776"/>
            <a:ext cx="7729289" cy="2957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30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Team Members:</a:t>
            </a:r>
          </a:p>
          <a:p>
            <a:pPr algn="l">
              <a:lnSpc>
                <a:spcPts val="3920"/>
              </a:lnSpc>
            </a:pPr>
            <a:endParaRPr lang="en-US" sz="3000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920"/>
              </a:lnSpc>
            </a:pPr>
            <a:r>
              <a:rPr lang="en-US" sz="30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             Niharika R B                1BG23CS093</a:t>
            </a:r>
          </a:p>
          <a:p>
            <a:pPr algn="l">
              <a:lnSpc>
                <a:spcPts val="3920"/>
              </a:lnSpc>
            </a:pPr>
            <a:r>
              <a:rPr lang="en-US" sz="30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             Neha B                        1BG23CS092</a:t>
            </a:r>
          </a:p>
          <a:p>
            <a:pPr algn="ctr">
              <a:lnSpc>
                <a:spcPts val="3920"/>
              </a:lnSpc>
            </a:pPr>
            <a:r>
              <a:rPr lang="en-US" sz="30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            M Hithesh Kumar        1BG23CS071</a:t>
            </a:r>
          </a:p>
          <a:p>
            <a:pPr algn="ctr">
              <a:lnSpc>
                <a:spcPts val="3920"/>
              </a:lnSpc>
            </a:pPr>
            <a:endParaRPr lang="en-US" sz="2800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69187" y="4080384"/>
            <a:ext cx="9349621" cy="58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Project Title: California House Price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19301" y="310139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39469" y="2282228"/>
            <a:ext cx="12526799" cy="76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8"/>
              </a:lnSpc>
            </a:pPr>
            <a:r>
              <a:rPr lang="en-US" sz="4999" spc="-284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Reflections and Learning 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4899" y="4076700"/>
            <a:ext cx="14083504" cy="4883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Learned how to apply Deep Learning to real world regression problems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Learned effective feature engineering using domain knowledge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Explored overfitting control using dropout, batch normalization, and early stopping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Canva Sans"/>
                <a:ea typeface="Canva Sans"/>
                <a:cs typeface="Canva Sans"/>
                <a:sym typeface="Canva Sans"/>
              </a:rPr>
              <a:t>Gained experience in combining traditional ML techniques with deep learning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49494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C2CBEA05-CEE9-5112-F816-4379C085BC87}"/>
              </a:ext>
            </a:extLst>
          </p:cNvPr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CE38B98-0D4D-F918-3F04-44B0865FC77C}"/>
              </a:ext>
            </a:extLst>
          </p:cNvPr>
          <p:cNvSpPr/>
          <p:nvPr/>
        </p:nvSpPr>
        <p:spPr>
          <a:xfrm rot="15683328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2F6AB-CA5E-259B-B923-02F0F2EE543B}"/>
              </a:ext>
            </a:extLst>
          </p:cNvPr>
          <p:cNvSpPr txBox="1"/>
          <p:nvPr/>
        </p:nvSpPr>
        <p:spPr>
          <a:xfrm>
            <a:off x="1447800" y="4141316"/>
            <a:ext cx="1539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latin typeface="Lucida Fax" panose="02060602050505020204" pitchFamily="18" charset="0"/>
                <a:ea typeface="Arimo" panose="020B0604020202020204" charset="0"/>
                <a:cs typeface="Courier New" panose="02070309020205020404" pitchFamily="49" charset="0"/>
              </a:rPr>
              <a:t>THANK YOU</a:t>
            </a:r>
            <a:endParaRPr lang="en-IN" sz="10000" dirty="0">
              <a:latin typeface="Lucida Fax" panose="02060602050505020204" pitchFamily="18" charset="0"/>
              <a:ea typeface="Arimo" panose="020B0604020202020204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828974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2501" y="1986012"/>
            <a:ext cx="8822997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Project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10891" y="4529936"/>
            <a:ext cx="14395909" cy="2408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4831" lvl="1" indent="-372415" algn="just">
              <a:lnSpc>
                <a:spcPts val="4829"/>
              </a:lnSpc>
              <a:buFont typeface="Arial"/>
              <a:buChar char="•"/>
            </a:pPr>
            <a:r>
              <a:rPr lang="en-US" sz="344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To build a deep learning regression model that predicts housing prices using California housing dataset.</a:t>
            </a:r>
          </a:p>
          <a:p>
            <a:pPr marL="744831" lvl="1" indent="-372415" algn="just">
              <a:lnSpc>
                <a:spcPts val="4829"/>
              </a:lnSpc>
              <a:buFont typeface="Arial"/>
              <a:buChar char="•"/>
            </a:pPr>
            <a:r>
              <a:rPr lang="en-US" sz="344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Use new feature to improve prediction accuracy and reduce error.</a:t>
            </a:r>
          </a:p>
          <a:p>
            <a:pPr algn="just">
              <a:lnSpc>
                <a:spcPts val="4829"/>
              </a:lnSpc>
            </a:pPr>
            <a:endParaRPr lang="en-US" sz="344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3129965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2501" y="2405946"/>
            <a:ext cx="8822997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Methodology and Workflow</a:t>
            </a:r>
          </a:p>
          <a:p>
            <a:pPr algn="ctr">
              <a:lnSpc>
                <a:spcPts val="6450"/>
              </a:lnSpc>
            </a:pPr>
            <a:endParaRPr lang="en-US" sz="5000" spc="-285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27997" y="3853985"/>
            <a:ext cx="13335000" cy="6102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Data Loading: Load California housing dataset using </a:t>
            </a:r>
            <a:r>
              <a:rPr lang="en-US" sz="3450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fetch_california_housing</a:t>
            </a: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() from Scikit-learn.</a:t>
            </a:r>
          </a:p>
          <a:p>
            <a:pPr marL="457200" indent="-457200" algn="l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Feature Engineering: Create new features (like rooms per person, population per household, etc.) to enhance the model’s ability.</a:t>
            </a:r>
          </a:p>
          <a:p>
            <a:pPr marL="457200" indent="-457200" algn="l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Preprocessing:</a:t>
            </a:r>
          </a:p>
          <a:p>
            <a:pPr marL="914400" lvl="1" indent="-457200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Combine original and new features.</a:t>
            </a:r>
          </a:p>
          <a:p>
            <a:pPr marL="914400" lvl="1" indent="-457200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Split data into training and test sets.</a:t>
            </a:r>
          </a:p>
          <a:p>
            <a:pPr marL="914400" lvl="1" indent="-457200">
              <a:lnSpc>
                <a:spcPts val="4830"/>
              </a:lnSpc>
              <a:buFont typeface="Arial" panose="020B0604020202020204" pitchFamily="34" charset="0"/>
              <a:buChar char="•"/>
            </a:pP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Normalize features using </a:t>
            </a:r>
            <a:r>
              <a:rPr lang="en-US" sz="3450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StandardScaler</a:t>
            </a:r>
            <a:r>
              <a:rPr lang="en-US" sz="345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4830"/>
              </a:lnSpc>
            </a:pPr>
            <a:endParaRPr lang="en-US" sz="3450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830"/>
              </a:lnSpc>
            </a:pPr>
            <a:endParaRPr lang="en-US" sz="3450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2324100"/>
            <a:ext cx="13411200" cy="5498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Design:</a:t>
            </a:r>
          </a:p>
          <a:p>
            <a:pPr marL="914400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Build a deep neural network using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Keras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Sequential API.</a:t>
            </a:r>
          </a:p>
          <a:p>
            <a:pPr marL="914400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layers with ReLU activation,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BatchNormalization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Dropout.</a:t>
            </a:r>
          </a:p>
          <a:p>
            <a:pPr marL="457200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Training:</a:t>
            </a:r>
          </a:p>
          <a:p>
            <a:pPr marL="914400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Compile the model using Adam optimizer and MSE loss.</a:t>
            </a:r>
          </a:p>
          <a:p>
            <a:pPr marL="914400" lvl="1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EarlyStopping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avoid overfitting.</a:t>
            </a:r>
          </a:p>
          <a:p>
            <a:pPr marL="457200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Evaluation: Test on unseen data using MAE and MSE metrics.</a:t>
            </a:r>
          </a:p>
          <a:p>
            <a:pPr marL="457200" indent="-457200" algn="just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Visualization: Plot training vs validation loss and MAE.</a:t>
            </a:r>
          </a:p>
        </p:txBody>
      </p:sp>
      <p:sp>
        <p:nvSpPr>
          <p:cNvPr id="3" name="Freeform 3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451906">
            <a:off x="-1305279" y="-2441900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0"/>
                </a:lnTo>
                <a:lnTo>
                  <a:pt x="0" y="694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34503" y="2828975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2501" y="1986012"/>
            <a:ext cx="8822997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Key Assumptions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1841" y="4162301"/>
            <a:ext cx="13564315" cy="425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Data quality is assumed to be clean with no missing values.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All added features are assumed to contribute meaningful patterns.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MAE is used as the main performance metric due to interpretability.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House price (Target) is treated as a continuous variable suitable for regression.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04098" y="2828975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2501" y="1986012"/>
            <a:ext cx="8822997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Model Evaluation and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3851632"/>
            <a:ext cx="13734812" cy="48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MSE (Mean Squared Error): Measures average squared difference between predicted and actual values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MAE (Mean Absolute Error): Measures average absolute difference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Result :</a:t>
            </a:r>
          </a:p>
          <a:p>
            <a:pPr marL="1191259" lvl="2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Final MAE</a:t>
            </a:r>
            <a:r>
              <a:rPr lang="en-US" sz="33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: 0.36</a:t>
            </a: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Model shows reduced overfitting due to Dropout and </a:t>
            </a:r>
            <a:r>
              <a:rPr lang="en-US" sz="3399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EarlyStopping</a:t>
            </a: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Feature engineering improved performance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1866" y="3257550"/>
            <a:ext cx="7430630" cy="5943600"/>
          </a:xfrm>
          <a:custGeom>
            <a:avLst/>
            <a:gdLst/>
            <a:ahLst/>
            <a:cxnLst/>
            <a:rect l="l" t="t" r="r" b="b"/>
            <a:pathLst>
              <a:path w="7748102" h="6014464">
                <a:moveTo>
                  <a:pt x="0" y="0"/>
                </a:moveTo>
                <a:lnTo>
                  <a:pt x="7748102" y="0"/>
                </a:lnTo>
                <a:lnTo>
                  <a:pt x="7748102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sp>
      <p:sp>
        <p:nvSpPr>
          <p:cNvPr id="3" name="Freeform 3"/>
          <p:cNvSpPr/>
          <p:nvPr/>
        </p:nvSpPr>
        <p:spPr>
          <a:xfrm>
            <a:off x="9714370" y="1181100"/>
            <a:ext cx="7430630" cy="5943600"/>
          </a:xfrm>
          <a:custGeom>
            <a:avLst/>
            <a:gdLst/>
            <a:ahLst/>
            <a:cxnLst/>
            <a:rect l="l" t="t" r="r" b="b"/>
            <a:pathLst>
              <a:path w="6496322" h="6014464">
                <a:moveTo>
                  <a:pt x="0" y="0"/>
                </a:moveTo>
                <a:lnTo>
                  <a:pt x="6496322" y="0"/>
                </a:lnTo>
                <a:lnTo>
                  <a:pt x="6496322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41"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F6A68B1-022C-D996-8997-669054645564}"/>
              </a:ext>
            </a:extLst>
          </p:cNvPr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07A16A9-8A84-123C-5596-C404CC60B9DE}"/>
              </a:ext>
            </a:extLst>
          </p:cNvPr>
          <p:cNvSpPr/>
          <p:nvPr/>
        </p:nvSpPr>
        <p:spPr>
          <a:xfrm rot="15683328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04098" y="2800400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2501" y="1986012"/>
            <a:ext cx="8822997" cy="77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 spc="-285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Project Summary and 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32183" y="4381500"/>
            <a:ext cx="12988949" cy="3752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Successfully built a Deep Learning Model that predicts house prices with low loss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Added custom features that improved model learning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Deep neural network performed better than simple linear regression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86757" y="2828005"/>
            <a:ext cx="20061513" cy="0"/>
          </a:xfrm>
          <a:prstGeom prst="line">
            <a:avLst/>
          </a:prstGeom>
          <a:ln w="28575" cap="flat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2451906">
            <a:off x="-1305279" y="-3069758"/>
            <a:ext cx="4667958" cy="6941201"/>
          </a:xfrm>
          <a:custGeom>
            <a:avLst/>
            <a:gdLst/>
            <a:ahLst/>
            <a:cxnLst/>
            <a:rect l="l" t="t" r="r" b="b"/>
            <a:pathLst>
              <a:path w="4667958" h="6941201">
                <a:moveTo>
                  <a:pt x="0" y="0"/>
                </a:moveTo>
                <a:lnTo>
                  <a:pt x="4667958" y="0"/>
                </a:lnTo>
                <a:lnTo>
                  <a:pt x="4667958" y="6941201"/>
                </a:lnTo>
                <a:lnTo>
                  <a:pt x="0" y="694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916672">
            <a:off x="15200433" y="6753364"/>
            <a:ext cx="5059689" cy="5741491"/>
          </a:xfrm>
          <a:custGeom>
            <a:avLst/>
            <a:gdLst/>
            <a:ahLst/>
            <a:cxnLst/>
            <a:rect l="l" t="t" r="r" b="b"/>
            <a:pathLst>
              <a:path w="5059689" h="5741491">
                <a:moveTo>
                  <a:pt x="0" y="0"/>
                </a:moveTo>
                <a:lnTo>
                  <a:pt x="5059689" y="0"/>
                </a:lnTo>
                <a:lnTo>
                  <a:pt x="5059689" y="5741491"/>
                </a:lnTo>
                <a:lnTo>
                  <a:pt x="0" y="5741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27994" y="2004753"/>
            <a:ext cx="11571743" cy="77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5057" spc="-288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Future Improvements and Extensions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9000" y="4028005"/>
            <a:ext cx="12513618" cy="4254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Try ensemble methods (e.g., DNN + </a:t>
            </a:r>
            <a:r>
              <a:rPr lang="en-US" sz="3399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Use log-scaling of target variable to improve regression stability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Incorporate geolocation-based clustering (e.g., </a:t>
            </a:r>
            <a:r>
              <a:rPr lang="en-US" sz="3399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KMeans</a:t>
            </a: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) as input features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Convert the trained model into a web page using Flask </a:t>
            </a: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418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Canva Sans</vt:lpstr>
      <vt:lpstr>Arimo</vt:lpstr>
      <vt:lpstr>Calibri</vt:lpstr>
      <vt:lpstr>Lucida Fax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ProjectProject Assessment Report</dc:title>
  <dc:creator>Hithesh</dc:creator>
  <cp:lastModifiedBy>Hithesh Kumar</cp:lastModifiedBy>
  <cp:revision>4</cp:revision>
  <dcterms:created xsi:type="dcterms:W3CDTF">2006-08-16T00:00:00Z</dcterms:created>
  <dcterms:modified xsi:type="dcterms:W3CDTF">2025-06-18T06:50:11Z</dcterms:modified>
  <dc:identifier>DAGqb3qtTPI</dc:identifier>
</cp:coreProperties>
</file>